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5" r:id="rId3"/>
    <p:sldId id="256" r:id="rId4"/>
    <p:sldId id="257" r:id="rId5"/>
    <p:sldId id="259" r:id="rId6"/>
    <p:sldId id="263" r:id="rId7"/>
    <p:sldId id="260" r:id="rId8"/>
    <p:sldId id="261" r:id="rId9"/>
    <p:sldId id="264" r:id="rId10"/>
    <p:sldId id="262" r:id="rId11"/>
    <p:sldId id="266" r:id="rId12"/>
    <p:sldId id="267" r:id="rId13"/>
    <p:sldId id="268" r:id="rId14"/>
    <p:sldId id="269" r:id="rId15"/>
    <p:sldId id="280" r:id="rId16"/>
    <p:sldId id="270" r:id="rId17"/>
    <p:sldId id="273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/>
          <a:lstStyle>
            <a:lvl1pPr algn="l">
              <a:defRPr sz="66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1905000"/>
          </a:xfr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l">
              <a:defRPr sz="1000" b="1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000" b="1"/>
            </a:lvl1pPr>
          </a:lstStyle>
          <a:p>
            <a:fld id="{5F814681-3D34-450C-B3AF-A8AE1DF85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D373C-055C-4B32-85C4-755C7B507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5CF9-1913-4C12-9FB6-AF56C3709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68CC5-F402-47FB-82F7-ED9409D6C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5C938-B348-45E8-8160-C10D7119D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F3DE7-8906-4D2A-B253-5FF29754F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C6004-5FE1-420B-9ED6-E299766B8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6A9B3-D2E6-44CF-B5CF-306DDE54A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1EF5A-E3F7-49CA-9B35-582A9B732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1C60-43E0-4602-AA55-5C90A2281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AB12-1593-46F0-83C6-9F813F345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AA9A5B1E-E44F-47F3-8C99-1754890FC4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youtube.com/watch?v=Dfjnx2aB9A8&amp;start_radio=1&amp;list=RDQME6Epaw-J0B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2019. Február 20.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/>
              <a:t>Témakör :A hidroszféra</a:t>
            </a:r>
          </a:p>
          <a:p>
            <a:pPr algn="ctr">
              <a:buNone/>
            </a:pPr>
            <a:r>
              <a:rPr lang="uk-UA" dirty="0" smtClean="0"/>
              <a:t>Розділ: Гідросфера</a:t>
            </a:r>
            <a:endParaRPr lang="hu-HU" dirty="0" smtClean="0"/>
          </a:p>
          <a:p>
            <a:pPr algn="ctr">
              <a:buNone/>
            </a:pPr>
            <a:r>
              <a:rPr lang="hu-HU" dirty="0" smtClean="0"/>
              <a:t>Téma: A Világóceán és részei</a:t>
            </a:r>
          </a:p>
          <a:p>
            <a:pPr algn="ctr">
              <a:buNone/>
            </a:pPr>
            <a:r>
              <a:rPr lang="uk-UA" dirty="0" smtClean="0"/>
              <a:t>Тема: Світовий океан та його частини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hu-HU" dirty="0"/>
          </a:p>
        </p:txBody>
      </p:sp>
      <p:pic>
        <p:nvPicPr>
          <p:cNvPr id="7" name="Tartalom helye 5" descr="bcd551c468ac9ef6be54c0dcbd551ff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1232263"/>
            <a:ext cx="7725178" cy="526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9286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hu-HU" sz="2800" dirty="0" smtClean="0">
                <a:solidFill>
                  <a:srgbClr val="00B050"/>
                </a:solidFill>
              </a:rPr>
              <a:t>Peremtengerek -</a:t>
            </a:r>
            <a:r>
              <a:rPr lang="uk-UA" sz="2800" dirty="0" smtClean="0">
                <a:solidFill>
                  <a:srgbClr val="00B050"/>
                </a:solidFill>
              </a:rPr>
              <a:t>Окраїнні моря</a:t>
            </a:r>
            <a:r>
              <a:rPr lang="hu-HU" sz="2800" dirty="0" smtClean="0">
                <a:solidFill>
                  <a:srgbClr val="00B050"/>
                </a:solidFill>
              </a:rPr>
              <a:t>: 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– a kontinensek széleinél terülnek el. </a:t>
            </a:r>
            <a:r>
              <a:rPr lang="hu-HU" sz="2800" dirty="0" smtClean="0">
                <a:solidFill>
                  <a:srgbClr val="00B050"/>
                </a:solidFill>
              </a:rPr>
              <a:t/>
            </a:r>
            <a:br>
              <a:rPr lang="hu-HU" sz="2800" dirty="0" smtClean="0">
                <a:solidFill>
                  <a:srgbClr val="00B050"/>
                </a:solidFill>
              </a:rPr>
            </a:br>
            <a:endParaRPr lang="hu-HU" sz="3200" dirty="0"/>
          </a:p>
        </p:txBody>
      </p:sp>
      <p:pic>
        <p:nvPicPr>
          <p:cNvPr id="12" name="Tartalom helye 5" descr="perem te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62062" y="1600994"/>
            <a:ext cx="6619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Szoros - </a:t>
            </a:r>
            <a:r>
              <a:rPr lang="uk-UA" sz="3600" dirty="0" smtClean="0"/>
              <a:t>Протока</a:t>
            </a:r>
            <a:endParaRPr lang="hu-HU" sz="3600" dirty="0"/>
          </a:p>
        </p:txBody>
      </p:sp>
      <p:pic>
        <p:nvPicPr>
          <p:cNvPr id="8" name="Tartalom helye 7" descr="szoro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095500" cy="2371725"/>
          </a:xfrm>
        </p:spPr>
      </p:pic>
      <p:pic>
        <p:nvPicPr>
          <p:cNvPr id="9" name="Tartalom helye 5" descr="kerc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525163"/>
            <a:ext cx="3560724" cy="3332837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perspectiveRelaxedModerately"/>
            <a:lightRig rig="threePt" dir="t"/>
          </a:scene3d>
        </p:spPr>
      </p:pic>
      <p:pic>
        <p:nvPicPr>
          <p:cNvPr id="10" name="Tartalom helye 7" descr="Drake_Passage_-_Lambert_Azimuthal_proje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19785" y="3465187"/>
            <a:ext cx="3124215" cy="33928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  <a:softEdge rad="127000"/>
          </a:effectLst>
        </p:spPr>
      </p:pic>
      <p:pic>
        <p:nvPicPr>
          <p:cNvPr id="11" name="Tartalom helye 9" descr="dardanellá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00430" y="1571612"/>
            <a:ext cx="2857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sz="3600" dirty="0" smtClean="0"/>
              <a:t> Gibraltári szoros –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Гібралтарська протока</a:t>
            </a:r>
            <a:endParaRPr lang="hu-HU" sz="36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Tartalom helye 11" descr="gibraltá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5080000" cy="30480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Tartalom helye 5" descr="glubina-i-minimalnaya-shirina-gibraltarskogo-proliva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940" y="2332037"/>
            <a:ext cx="62860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Öböl - </a:t>
            </a:r>
            <a:r>
              <a:rPr lang="uk-UA" dirty="0" smtClean="0"/>
              <a:t>Затока</a:t>
            </a:r>
            <a:endParaRPr lang="hu-HU" dirty="0"/>
          </a:p>
        </p:txBody>
      </p:sp>
      <p:pic>
        <p:nvPicPr>
          <p:cNvPr id="8" name="Tartalom helye 7" descr="mexicoi öbö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9542" y="4143380"/>
            <a:ext cx="4144458" cy="27146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Tartalom helye 5" descr="öbö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428736"/>
            <a:ext cx="5743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sz="3600" dirty="0" smtClean="0"/>
              <a:t>Szigetek és félszigetek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Острови і півострови</a:t>
            </a:r>
            <a:endParaRPr lang="hu-HU" sz="3600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Szigetek eredetük szerint : 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	kontinentális(</a:t>
            </a:r>
            <a:r>
              <a:rPr lang="hu-HU" dirty="0" err="1" smtClean="0"/>
              <a:t>Madagszkár</a:t>
            </a:r>
            <a:r>
              <a:rPr lang="hu-HU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 vulkanikus (Hawaii)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 korall (atoll) (Nagy Korallzátony)</a:t>
            </a:r>
          </a:p>
          <a:p>
            <a:pPr lvl="1">
              <a:buFont typeface="Wingdings" pitchFamily="2" charset="2"/>
              <a:buChar char="Ø"/>
            </a:pPr>
            <a:endParaRPr lang="hu-HU" dirty="0"/>
          </a:p>
        </p:txBody>
      </p:sp>
      <p:pic>
        <p:nvPicPr>
          <p:cNvPr id="8" name="Tartalom helye 5" descr="250px-Britain_and_Ireland_satellite_image_b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123943"/>
            <a:ext cx="2381583" cy="273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Tartalom helye 7" descr="madagaszkar-terk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00892" y="3451715"/>
            <a:ext cx="2143108" cy="34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Tartalom helye 9" descr="Madagaszká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1187829"/>
            <a:ext cx="7786742" cy="520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Kontinentális eredetű szigetek</a:t>
            </a:r>
            <a:endParaRPr lang="hu-HU" sz="4400" dirty="0"/>
          </a:p>
        </p:txBody>
      </p:sp>
      <p:pic>
        <p:nvPicPr>
          <p:cNvPr id="6" name="Tartalom helye 5" descr="madagaszkar-terke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6432" y="2214554"/>
            <a:ext cx="2847568" cy="4525963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Tartalom helye 5" descr="Greenl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2214554"/>
            <a:ext cx="20964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Tartalom helye 7" descr="jéghe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3901440" cy="282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Tartalom helye 9" descr="Madagaszkar-orszag-informaci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14414" y="1571612"/>
            <a:ext cx="81132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Vulkanikus szigetek</a:t>
            </a:r>
            <a:endParaRPr lang="hu-HU" dirty="0"/>
          </a:p>
        </p:txBody>
      </p:sp>
      <p:pic>
        <p:nvPicPr>
          <p:cNvPr id="12" name="Tartalom helye 11" descr="letölté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81300" cy="1638300"/>
          </a:xfrm>
        </p:spPr>
      </p:pic>
      <p:pic>
        <p:nvPicPr>
          <p:cNvPr id="13" name="Tartalom helye 5" descr="250px-Hawaii_Island_topographic_map-fr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0694" y="3953652"/>
            <a:ext cx="3524694" cy="29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14" name="Tartalom helye 7" descr="hawaii-latnivaloi-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1" y="3357562"/>
            <a:ext cx="53379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Tartalom helye 9" descr="stromboli_vulk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43372" y="0"/>
            <a:ext cx="500062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koral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6000756" cy="4000504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Tartalom helye 5" descr="Rangir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33089" y="2332037"/>
            <a:ext cx="67109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</p:pic>
      <p:sp>
        <p:nvSpPr>
          <p:cNvPr id="4" name="Szövegdoboz 3"/>
          <p:cNvSpPr txBox="1"/>
          <p:nvPr/>
        </p:nvSpPr>
        <p:spPr>
          <a:xfrm>
            <a:off x="6357950" y="21429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Korall szigetek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Arhipelág - szigetcsoport</a:t>
            </a:r>
            <a:endParaRPr lang="hu-HU" dirty="0"/>
          </a:p>
        </p:txBody>
      </p:sp>
      <p:pic>
        <p:nvPicPr>
          <p:cNvPr id="10" name="Tartalom helye 9" descr="zigetcsopo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hu-HU" sz="3200" dirty="0" smtClean="0"/>
              <a:t>Mit nevezünk óceánnak?</a:t>
            </a:r>
          </a:p>
          <a:p>
            <a:pPr marL="742950" indent="-742950">
              <a:buAutoNum type="arabicPeriod"/>
            </a:pPr>
            <a:r>
              <a:rPr lang="hu-HU" sz="3200" dirty="0" smtClean="0"/>
              <a:t>Mely részei az óceánnak a tengerek?</a:t>
            </a:r>
          </a:p>
          <a:p>
            <a:pPr marL="742950" indent="-742950">
              <a:buAutoNum type="arabicPeriod"/>
            </a:pPr>
            <a:r>
              <a:rPr lang="hu-HU" sz="3200" dirty="0" smtClean="0"/>
              <a:t>Hogyan csoportosítjuk a tengereket?</a:t>
            </a:r>
          </a:p>
          <a:p>
            <a:pPr marL="742950" indent="-742950">
              <a:buAutoNum type="arabicPeriod"/>
            </a:pPr>
            <a:r>
              <a:rPr lang="hu-HU" sz="3200" dirty="0" smtClean="0"/>
              <a:t>Mit nevezünk  szorosnak és öbölnek?</a:t>
            </a:r>
            <a:endParaRPr lang="hu-HU" dirty="0" smtClean="0"/>
          </a:p>
          <a:p>
            <a:pPr marL="742950" indent="-742950">
              <a:buAutoNum type="arabicPeriod"/>
            </a:pPr>
            <a:r>
              <a:rPr lang="hu-HU" sz="3200" dirty="0" smtClean="0"/>
              <a:t>Mik a szigetek és félszigetek?</a:t>
            </a:r>
          </a:p>
          <a:p>
            <a:pPr marL="742950" indent="-742950">
              <a:buAutoNum type="arabicPeriod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Földi vízkészlet </a:t>
            </a:r>
            <a:endParaRPr lang="hu-HU" dirty="0"/>
          </a:p>
        </p:txBody>
      </p:sp>
      <p:pic>
        <p:nvPicPr>
          <p:cNvPr id="6" name="Tartalom helye 5" descr="vikészl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14422"/>
            <a:ext cx="3854079" cy="2397237"/>
          </a:xfrm>
        </p:spPr>
      </p:pic>
      <p:pic>
        <p:nvPicPr>
          <p:cNvPr id="7" name="Tartalom helye 5" descr="vizeloszlá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8662" y="3857628"/>
            <a:ext cx="737616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/>
              <a:t>40 §. 173. oldal</a:t>
            </a:r>
          </a:p>
          <a:p>
            <a:pPr algn="ctr">
              <a:buNone/>
            </a:pPr>
            <a:r>
              <a:rPr lang="hu-HU" dirty="0" smtClean="0"/>
              <a:t>Válaszoljatok a paragrafus végén lévő kérdésekre.</a:t>
            </a:r>
            <a:endParaRPr lang="hu-HU" dirty="0"/>
          </a:p>
        </p:txBody>
      </p:sp>
      <p:pic>
        <p:nvPicPr>
          <p:cNvPr id="7" name="Picture 2" descr="D:\gifképek)\delfin_usz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143248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Ügyesek voltatok !</a:t>
            </a:r>
            <a:endParaRPr lang="hu-HU" dirty="0"/>
          </a:p>
        </p:txBody>
      </p:sp>
      <p:pic>
        <p:nvPicPr>
          <p:cNvPr id="6" name="Tartalom helye 5" descr="le-taha’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41512"/>
            <a:ext cx="7632760" cy="381638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6929486" cy="2686050"/>
          </a:xfrm>
        </p:spPr>
        <p:txBody>
          <a:bodyPr/>
          <a:lstStyle/>
          <a:p>
            <a:pPr algn="ctr"/>
            <a:r>
              <a:rPr lang="hu-HU" b="0" dirty="0" smtClean="0">
                <a:solidFill>
                  <a:schemeClr val="tx2"/>
                </a:solidFill>
                <a:latin typeface="Algerian" pitchFamily="82" charset="0"/>
                <a:cs typeface="Aharoni" pitchFamily="2" charset="-79"/>
              </a:rPr>
              <a:t>A Világóceán</a:t>
            </a:r>
            <a:br>
              <a:rPr lang="hu-HU" b="0" dirty="0" smtClean="0">
                <a:solidFill>
                  <a:schemeClr val="tx2"/>
                </a:solidFill>
                <a:latin typeface="Algerian" pitchFamily="82" charset="0"/>
                <a:cs typeface="Aharoni" pitchFamily="2" charset="-79"/>
              </a:rPr>
            </a:br>
            <a:r>
              <a:rPr lang="hu-HU" b="0" dirty="0" smtClean="0">
                <a:solidFill>
                  <a:schemeClr val="tx2"/>
                </a:solidFill>
                <a:latin typeface="Algerian" pitchFamily="82" charset="0"/>
                <a:cs typeface="Aharoni" pitchFamily="2" charset="-79"/>
              </a:rPr>
              <a:t>és részei </a:t>
            </a:r>
            <a:endParaRPr lang="en-US" b="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2643182"/>
            <a:ext cx="6400800" cy="1905000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Світовий океан та його частини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7158" y="607220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https://www.youtube.com/watch?v=Dfjnx2aB9A8&amp;start_radio=1&amp;list=RDQME6Epaw-J0B0</a:t>
            </a:r>
            <a:endParaRPr lang="hu-HU" dirty="0"/>
          </a:p>
        </p:txBody>
      </p:sp>
      <p:pic>
        <p:nvPicPr>
          <p:cNvPr id="5" name="Tartalom helye 5" descr="tenger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43702" y="3000372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Vázlat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hu-HU" kern="100" dirty="0" smtClean="0">
                <a:solidFill>
                  <a:srgbClr val="0070C0"/>
                </a:solidFill>
                <a:latin typeface="Algerian" pitchFamily="82" charset="0"/>
              </a:rPr>
              <a:t>Óceánok ( </a:t>
            </a:r>
            <a:r>
              <a:rPr lang="uk-UA" kern="100" dirty="0" smtClean="0">
                <a:solidFill>
                  <a:srgbClr val="0070C0"/>
                </a:solidFill>
              </a:rPr>
              <a:t>Океани</a:t>
            </a:r>
            <a:r>
              <a:rPr lang="hu-HU" kern="100" dirty="0" smtClean="0">
                <a:solidFill>
                  <a:srgbClr val="0070C0"/>
                </a:solidFill>
                <a:latin typeface="Algerian" pitchFamily="82" charset="0"/>
              </a:rPr>
              <a:t>)</a:t>
            </a:r>
          </a:p>
          <a:p>
            <a:pPr marL="742950" indent="-742950">
              <a:buAutoNum type="arabicPeriod"/>
            </a:pPr>
            <a:r>
              <a:rPr lang="hu-HU" kern="100" dirty="0" smtClean="0">
                <a:solidFill>
                  <a:srgbClr val="0070C0"/>
                </a:solidFill>
                <a:latin typeface="Algerian" pitchFamily="82" charset="0"/>
              </a:rPr>
              <a:t>Tengerek(</a:t>
            </a:r>
            <a:r>
              <a:rPr lang="uk-UA" kern="100" dirty="0" smtClean="0">
                <a:solidFill>
                  <a:srgbClr val="0070C0"/>
                </a:solidFill>
              </a:rPr>
              <a:t>моря</a:t>
            </a:r>
            <a:r>
              <a:rPr lang="hu-HU" kern="100" dirty="0" smtClean="0">
                <a:solidFill>
                  <a:srgbClr val="0070C0"/>
                </a:solidFill>
                <a:latin typeface="Algerian" pitchFamily="82" charset="0"/>
              </a:rPr>
              <a:t>)</a:t>
            </a:r>
          </a:p>
          <a:p>
            <a:pPr marL="742950" indent="-742950">
              <a:buAutoNum type="arabicPeriod"/>
            </a:pPr>
            <a:r>
              <a:rPr lang="hu-HU" kern="100" dirty="0" smtClean="0">
                <a:solidFill>
                  <a:srgbClr val="0070C0"/>
                </a:solidFill>
                <a:latin typeface="Algerian" pitchFamily="82" charset="0"/>
              </a:rPr>
              <a:t>Öblök és szorosok (</a:t>
            </a:r>
            <a:r>
              <a:rPr lang="uk-UA" kern="100" dirty="0" smtClean="0">
                <a:solidFill>
                  <a:srgbClr val="0070C0"/>
                </a:solidFill>
              </a:rPr>
              <a:t>затоки і протоки</a:t>
            </a:r>
            <a:r>
              <a:rPr lang="hu-HU" kern="100" dirty="0" smtClean="0">
                <a:solidFill>
                  <a:srgbClr val="0070C0"/>
                </a:solidFill>
                <a:latin typeface="Algerian" pitchFamily="82" charset="0"/>
              </a:rPr>
              <a:t>)</a:t>
            </a:r>
          </a:p>
          <a:p>
            <a:pPr marL="742950" indent="-742950">
              <a:buAutoNum type="arabicPeriod"/>
            </a:pPr>
            <a:r>
              <a:rPr lang="hu-HU" kern="100" dirty="0" smtClean="0">
                <a:solidFill>
                  <a:srgbClr val="0070C0"/>
                </a:solidFill>
                <a:latin typeface="Algerian" pitchFamily="82" charset="0"/>
              </a:rPr>
              <a:t>Szárazföld az óceánban (</a:t>
            </a:r>
            <a:r>
              <a:rPr lang="uk-UA" kern="100" dirty="0" smtClean="0">
                <a:solidFill>
                  <a:srgbClr val="0070C0"/>
                </a:solidFill>
              </a:rPr>
              <a:t>суходіл в океані</a:t>
            </a:r>
            <a:r>
              <a:rPr lang="hu-HU" kern="100" dirty="0" smtClean="0">
                <a:solidFill>
                  <a:srgbClr val="0070C0"/>
                </a:solidFill>
                <a:latin typeface="Algerian" pitchFamily="82" charset="0"/>
              </a:rPr>
              <a:t>)</a:t>
            </a:r>
          </a:p>
          <a:p>
            <a:pPr marL="742950" indent="-742950">
              <a:buNone/>
            </a:pPr>
            <a:endParaRPr lang="hu-HU" dirty="0" smtClean="0"/>
          </a:p>
          <a:p>
            <a:pPr marL="742950" indent="-742950">
              <a:buAutoNum type="arabicPeriod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525963"/>
          </a:xfrm>
        </p:spPr>
        <p:txBody>
          <a:bodyPr/>
          <a:lstStyle/>
          <a:p>
            <a:r>
              <a:rPr lang="hu-HU" i="1" dirty="0">
                <a:solidFill>
                  <a:srgbClr val="0070C0"/>
                </a:solidFill>
                <a:latin typeface="Arial Black" pitchFamily="34" charset="0"/>
              </a:rPr>
              <a:t>Víz! Se ízed nincs, se színed, se zamatod, </a:t>
            </a:r>
            <a:endParaRPr lang="hu-HU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hu-HU" i="1" dirty="0">
                <a:solidFill>
                  <a:srgbClr val="0070C0"/>
                </a:solidFill>
                <a:latin typeface="Arial Black" pitchFamily="34" charset="0"/>
              </a:rPr>
              <a:t>nem lehet meghatározni téged, megízlelnek, </a:t>
            </a:r>
            <a:endParaRPr lang="hu-HU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hu-HU" i="1" dirty="0">
                <a:solidFill>
                  <a:srgbClr val="0070C0"/>
                </a:solidFill>
                <a:latin typeface="Arial Black" pitchFamily="34" charset="0"/>
              </a:rPr>
              <a:t>anélkül hogy megismernének. </a:t>
            </a:r>
            <a:endParaRPr lang="hu-HU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hu-HU" i="1" dirty="0">
                <a:solidFill>
                  <a:srgbClr val="0070C0"/>
                </a:solidFill>
                <a:latin typeface="Arial Black" pitchFamily="34" charset="0"/>
              </a:rPr>
              <a:t>Nem szükséges vagy az életben: maga az élet vagy.”</a:t>
            </a:r>
            <a:endParaRPr lang="hu-HU" dirty="0">
              <a:solidFill>
                <a:srgbClr val="0070C0"/>
              </a:solidFill>
              <a:latin typeface="Arial Black" pitchFamily="34" charset="0"/>
            </a:endParaRPr>
          </a:p>
          <a:p>
            <a:pPr algn="r"/>
            <a:endParaRPr lang="uk-UA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>
              <a:buNone/>
            </a:pPr>
            <a:r>
              <a:rPr lang="hu-H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SAINT-EXUPÉRY</a:t>
            </a:r>
            <a:endParaRPr lang="hu-HU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világóceán egy nagy rejtély, mindössze 5%-at ismerjük. 1000féle élőlény otthona, itt él a Föld legnagyobb élőlénye a kék </a:t>
            </a:r>
            <a:r>
              <a:rPr lang="hu-H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bálna is, </a:t>
            </a:r>
            <a:r>
              <a:rPr lang="hu-H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melynek hosszúsága 30 méter, súlya több mint 200 tonna</a:t>
            </a:r>
            <a:endParaRPr lang="hu-HU" dirty="0"/>
          </a:p>
        </p:txBody>
      </p:sp>
      <p:pic>
        <p:nvPicPr>
          <p:cNvPr id="6" name="Tartalom helye 5" descr="bálna borj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164305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7" name="Kép 6" descr="A faj mÃ©rete az emberhez viszonyÃ­tv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5760720" cy="109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artalom helye 7" descr="KÃ©ptalÃ¡lat a kÃ¶vetkezÅre: âkÃ©k bÃ¡lnaâ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643182"/>
            <a:ext cx="83582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dirty="0" smtClean="0"/>
              <a:t>Óceánok-</a:t>
            </a:r>
            <a:r>
              <a:rPr lang="uk-UA" dirty="0" smtClean="0"/>
              <a:t>Океани</a:t>
            </a:r>
            <a:endParaRPr lang="hu-HU" dirty="0"/>
          </a:p>
        </p:txBody>
      </p:sp>
      <p:pic>
        <p:nvPicPr>
          <p:cNvPr id="6" name="Tartalom helye 5" descr="csend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2928958" cy="2928958"/>
          </a:xfr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7" name="Tartalom helye 5" descr="atlan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43611" y="928670"/>
            <a:ext cx="3000389" cy="3000389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8" name="Tartalom helye 7" descr="india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85918" y="3948890"/>
            <a:ext cx="2909110" cy="290911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9" name="Tartalom helye 9" descr="eszki je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1119" y="4000504"/>
            <a:ext cx="2844797" cy="285749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142844" y="50004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Csendes -</a:t>
            </a:r>
            <a:r>
              <a:rPr lang="uk-UA" dirty="0" smtClean="0"/>
              <a:t> Тихий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000892" y="571480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Atlanti -</a:t>
            </a:r>
            <a:r>
              <a:rPr lang="uk-UA" dirty="0" smtClean="0"/>
              <a:t>Атлантичний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643834" y="5214950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Északi-Jeges</a:t>
            </a:r>
            <a:endParaRPr lang="hu-HU" dirty="0" smtClean="0"/>
          </a:p>
          <a:p>
            <a:r>
              <a:rPr lang="uk-UA" dirty="0" smtClean="0"/>
              <a:t>Північно Льодовитий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42844" y="478632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Indiai - </a:t>
            </a:r>
            <a:endParaRPr lang="uk-UA" dirty="0" smtClean="0"/>
          </a:p>
          <a:p>
            <a:r>
              <a:rPr lang="uk-UA" dirty="0" smtClean="0"/>
              <a:t>Індійський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Tengerek</a:t>
            </a:r>
            <a:endParaRPr lang="hu-HU" dirty="0"/>
          </a:p>
        </p:txBody>
      </p:sp>
      <p:sp>
        <p:nvSpPr>
          <p:cNvPr id="16" name="Szöveg helye 15"/>
          <p:cNvSpPr>
            <a:spLocks noGrp="1"/>
          </p:cNvSpPr>
          <p:nvPr>
            <p:ph type="body" idx="4294967295"/>
          </p:nvPr>
        </p:nvSpPr>
        <p:spPr>
          <a:xfrm>
            <a:off x="571472" y="1500175"/>
            <a:ext cx="8286776" cy="34290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u-HU" i="1" dirty="0" smtClean="0">
                <a:solidFill>
                  <a:srgbClr val="00B050"/>
                </a:solidFill>
              </a:rPr>
              <a:t>A tenger</a:t>
            </a:r>
            <a:r>
              <a:rPr lang="hu-HU" dirty="0" smtClean="0">
                <a:solidFill>
                  <a:srgbClr val="00B050"/>
                </a:solidFill>
              </a:rPr>
              <a:t> – az óceán része, amely áramlatait, vizének tulajdonságait (hőmérséklet, sótartalom), a benne lévő élő szervezeteket illetően különbözik tőle</a:t>
            </a:r>
            <a:endParaRPr lang="hu-H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hu-HU" sz="2400" dirty="0" smtClean="0">
                <a:solidFill>
                  <a:srgbClr val="00B050"/>
                </a:solidFill>
              </a:rPr>
              <a:t>Beltengerek – </a:t>
            </a:r>
            <a:r>
              <a:rPr lang="uk-UA" sz="2400" dirty="0" smtClean="0">
                <a:solidFill>
                  <a:srgbClr val="00B050"/>
                </a:solidFill>
              </a:rPr>
              <a:t>Внутрішні моря</a:t>
            </a:r>
            <a:r>
              <a:rPr lang="hu-HU" sz="2400" dirty="0" smtClean="0">
                <a:solidFill>
                  <a:srgbClr val="00B050"/>
                </a:solidFill>
              </a:rPr>
              <a:t>: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a szárazföld belsejébe nyúló sós vízfelület, szoros köti össze az óceánnal</a:t>
            </a:r>
            <a:r>
              <a:rPr lang="hu-HU" sz="20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2000" dirty="0" smtClean="0">
                <a:solidFill>
                  <a:srgbClr val="00B050"/>
                </a:solidFill>
              </a:rPr>
              <a:t/>
            </a:r>
            <a:br>
              <a:rPr lang="hu-HU" sz="2000" dirty="0" smtClean="0">
                <a:solidFill>
                  <a:srgbClr val="00B050"/>
                </a:solidFill>
              </a:rPr>
            </a:br>
            <a:endParaRPr lang="hu-HU" sz="2000" dirty="0"/>
          </a:p>
        </p:txBody>
      </p:sp>
      <p:pic>
        <p:nvPicPr>
          <p:cNvPr id="12" name="Tartalom helye 6" descr="Mediterranean_S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1571612"/>
            <a:ext cx="341575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13" name="Tartalom helye 8" descr="feke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24474" y="1500175"/>
            <a:ext cx="36195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1026" name="Picture 2" descr="KÃ©ptalÃ¡lat a kÃ¶vetkezÅre: âbalti tengerâ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88833"/>
            <a:ext cx="2825678" cy="2769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2019.02.20">
  <a:themeElements>
    <a:clrScheme name="HipDaddy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ipDaddy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ipDaddy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2019.02.20</Template>
  <TotalTime>221</TotalTime>
  <Words>257</Words>
  <Application>Microsoft Office PowerPoint</Application>
  <PresentationFormat>Diavetítés a képernyőre (4:3 oldalarány)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2019.02.20</vt:lpstr>
      <vt:lpstr>2019. Február 20.</vt:lpstr>
      <vt:lpstr>A Földi vízkészlet </vt:lpstr>
      <vt:lpstr>A Világóceán és részei </vt:lpstr>
      <vt:lpstr>Vázlat</vt:lpstr>
      <vt:lpstr>5. dia</vt:lpstr>
      <vt:lpstr>6. dia</vt:lpstr>
      <vt:lpstr>Óceánok-Океани</vt:lpstr>
      <vt:lpstr>Tengerek</vt:lpstr>
      <vt:lpstr>Beltengerek – Внутрішні моря:  a szárazföld belsejébe nyúló sós vízfelület, szoros köti össze az óceánnal.  </vt:lpstr>
      <vt:lpstr>Peremtengerek -Окраїнні моря:  – a kontinensek széleinél terülnek el.  </vt:lpstr>
      <vt:lpstr>Szoros - Протока</vt:lpstr>
      <vt:lpstr> Gibraltári szoros –  Гібралтарська протока</vt:lpstr>
      <vt:lpstr>Öböl - Затока</vt:lpstr>
      <vt:lpstr>Szigetek és félszigetek Острови і півострови</vt:lpstr>
      <vt:lpstr>Kontinentális eredetű szigetek</vt:lpstr>
      <vt:lpstr>Vulkanikus szigetek</vt:lpstr>
      <vt:lpstr>17. dia</vt:lpstr>
      <vt:lpstr>Arhipelág - szigetcsoport</vt:lpstr>
      <vt:lpstr>Összefoglalás</vt:lpstr>
      <vt:lpstr>Házi feladat</vt:lpstr>
      <vt:lpstr>Ügyesek voltatok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Világó</dc:title>
  <dc:creator>X</dc:creator>
  <cp:lastModifiedBy>X</cp:lastModifiedBy>
  <cp:revision>25</cp:revision>
  <dcterms:created xsi:type="dcterms:W3CDTF">2019-02-12T12:57:47Z</dcterms:created>
  <dcterms:modified xsi:type="dcterms:W3CDTF">2019-02-17T09:14:06Z</dcterms:modified>
</cp:coreProperties>
</file>